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Evolve Sans" panose="020B0604020202020204" charset="0"/>
      <p:regular r:id="rId17"/>
    </p:embeddedFont>
    <p:embeddedFont>
      <p:font typeface="Poppins" panose="00000500000000000000" pitchFamily="2" charset="0"/>
      <p:regular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  <p:embeddedFont>
      <p:font typeface="Source Sans Pro Bold" panose="020B0604020202020204" charset="0"/>
      <p:regular r:id="rId23"/>
      <p:bold r:id="rId24"/>
    </p:embeddedFont>
    <p:embeddedFont>
      <p:font typeface="TT Supermolot Neue Condensed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084544" y="1028700"/>
            <a:ext cx="1174756" cy="1415369"/>
          </a:xfrm>
          <a:custGeom>
            <a:avLst/>
            <a:gdLst/>
            <a:ahLst/>
            <a:cxnLst/>
            <a:rect l="l" t="t" r="r" b="b"/>
            <a:pathLst>
              <a:path w="1174756" h="1415369">
                <a:moveTo>
                  <a:pt x="0" y="0"/>
                </a:moveTo>
                <a:lnTo>
                  <a:pt x="1174756" y="0"/>
                </a:lnTo>
                <a:lnTo>
                  <a:pt x="1174756" y="1415369"/>
                </a:lnTo>
                <a:lnTo>
                  <a:pt x="0" y="141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927" t="-5559" r="-16726" b="-1054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328310"/>
            <a:ext cx="11342891" cy="312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89"/>
              </a:lnSpc>
            </a:pPr>
            <a:r>
              <a:rPr lang="en-US" sz="14035" spc="-589">
                <a:solidFill>
                  <a:srgbClr val="FFFFFF"/>
                </a:solidFill>
                <a:latin typeface="TT Supermolot Neue Condensed Bold"/>
                <a:ea typeface="TT Supermolot Neue Condensed Bold"/>
                <a:cs typeface="TT Supermolot Neue Condensed Bold"/>
                <a:sym typeface="TT Supermolot Neue Condensed Bold"/>
              </a:rPr>
              <a:t>ELABORAÇÃO</a:t>
            </a:r>
          </a:p>
          <a:p>
            <a:pPr algn="l">
              <a:lnSpc>
                <a:spcPts val="11789"/>
              </a:lnSpc>
            </a:pPr>
            <a:r>
              <a:rPr lang="en-US" sz="14035" spc="-589">
                <a:solidFill>
                  <a:srgbClr val="FFFFFF"/>
                </a:solidFill>
                <a:latin typeface="TT Supermolot Neue Condensed Bold"/>
                <a:ea typeface="TT Supermolot Neue Condensed Bold"/>
                <a:cs typeface="TT Supermolot Neue Condensed Bold"/>
                <a:sym typeface="TT Supermolot Neue Condensed Bold"/>
              </a:rPr>
              <a:t>DA LOA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06659"/>
            <a:ext cx="6707123" cy="84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76"/>
              </a:lnSpc>
              <a:spcBef>
                <a:spcPct val="0"/>
              </a:spcBef>
            </a:pPr>
            <a:r>
              <a:rPr lang="en-US" sz="4840" spc="-285">
                <a:solidFill>
                  <a:srgbClr val="FFFFFF"/>
                </a:solidFill>
                <a:latin typeface="Evolve Sans"/>
                <a:ea typeface="Evolve Sans"/>
                <a:cs typeface="Evolve Sans"/>
                <a:sym typeface="Evolve Sans"/>
              </a:rPr>
              <a:t>Relatório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8046">
            <a:off x="-6920235" y="116635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8" y="0"/>
                </a:lnTo>
                <a:lnTo>
                  <a:pt x="18742458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045" y="3752385"/>
            <a:ext cx="5781994" cy="4015056"/>
            <a:chOff x="0" y="0"/>
            <a:chExt cx="1845053" cy="12812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87215" y="5759913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48577" y="-1863830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52642" y="3752385"/>
            <a:ext cx="5781994" cy="4015056"/>
            <a:chOff x="0" y="0"/>
            <a:chExt cx="1845053" cy="1281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48961" y="3752385"/>
            <a:ext cx="5781994" cy="4015056"/>
            <a:chOff x="0" y="0"/>
            <a:chExt cx="1845053" cy="128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83030" y="981075"/>
            <a:ext cx="777627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PRIORIDADES ESCOLHIDAS - COMPARATIVO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7046" y="3101612"/>
            <a:ext cx="5633378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12286" y="3101612"/>
            <a:ext cx="5529191" cy="4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48961" y="3101612"/>
            <a:ext cx="5781993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20" y="3661308"/>
            <a:ext cx="5243645" cy="41972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500" y="3553640"/>
            <a:ext cx="4837595" cy="44125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9207" y="3849927"/>
            <a:ext cx="4169412" cy="3819971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8046">
            <a:off x="-6920235" y="116635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8" y="0"/>
                </a:lnTo>
                <a:lnTo>
                  <a:pt x="18742458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045" y="3752385"/>
            <a:ext cx="5781994" cy="4015056"/>
            <a:chOff x="0" y="0"/>
            <a:chExt cx="1845053" cy="12812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87215" y="5759913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48577" y="-1863830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52642" y="3752385"/>
            <a:ext cx="5781994" cy="4015056"/>
            <a:chOff x="0" y="0"/>
            <a:chExt cx="1845053" cy="1281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48961" y="3752385"/>
            <a:ext cx="5781994" cy="4015056"/>
            <a:chOff x="0" y="0"/>
            <a:chExt cx="1845053" cy="128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247459" y="981075"/>
            <a:ext cx="901184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PARTICIPAÇÃO POR FAIXA ETÁRIA - COMPARATIVO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89" y="3671513"/>
            <a:ext cx="4965244" cy="42299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451" y="3481364"/>
            <a:ext cx="5208871" cy="455707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2726" y="3101612"/>
            <a:ext cx="5647698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89706" y="3101612"/>
            <a:ext cx="564769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34641" y="3101612"/>
            <a:ext cx="5647700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2024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0406" y="3544018"/>
            <a:ext cx="4775651" cy="4250925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8046">
            <a:off x="-6920235" y="116635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8" y="0"/>
                </a:lnTo>
                <a:lnTo>
                  <a:pt x="18742458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045" y="3752385"/>
            <a:ext cx="5781994" cy="4015056"/>
            <a:chOff x="0" y="0"/>
            <a:chExt cx="1845053" cy="12812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87215" y="5759913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48577" y="-1863830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52642" y="3752385"/>
            <a:ext cx="5781994" cy="4015056"/>
            <a:chOff x="0" y="0"/>
            <a:chExt cx="1845053" cy="1281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48961" y="3752385"/>
            <a:ext cx="5781994" cy="4015056"/>
            <a:chOff x="0" y="0"/>
            <a:chExt cx="1845053" cy="128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972723" y="981075"/>
            <a:ext cx="928657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PARTICIPAÇÃO POR ESCOLARIDADE - COMPARATIVO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868" y="3636812"/>
            <a:ext cx="3923071" cy="45565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349" y="3400854"/>
            <a:ext cx="6616211" cy="480709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57046" y="3101612"/>
            <a:ext cx="5633378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55412" y="3101612"/>
            <a:ext cx="5781993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48961" y="3101612"/>
            <a:ext cx="563337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2024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8285" y="3436005"/>
            <a:ext cx="6951506" cy="4647815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4643" y="4392864"/>
            <a:ext cx="18572643" cy="5921871"/>
            <a:chOff x="0" y="0"/>
            <a:chExt cx="4891560" cy="1559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560" cy="1559670"/>
            </a:xfrm>
            <a:custGeom>
              <a:avLst/>
              <a:gdLst/>
              <a:ahLst/>
              <a:cxnLst/>
              <a:rect l="l" t="t" r="r" b="b"/>
              <a:pathLst>
                <a:path w="4891560" h="1559670">
                  <a:moveTo>
                    <a:pt x="0" y="0"/>
                  </a:moveTo>
                  <a:lnTo>
                    <a:pt x="4891560" y="0"/>
                  </a:lnTo>
                  <a:lnTo>
                    <a:pt x="4891560" y="1559670"/>
                  </a:lnTo>
                  <a:lnTo>
                    <a:pt x="0" y="1559670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4891560" cy="148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053473">
            <a:off x="9164153" y="-4451931"/>
            <a:ext cx="18247695" cy="13602864"/>
          </a:xfrm>
          <a:custGeom>
            <a:avLst/>
            <a:gdLst/>
            <a:ahLst/>
            <a:cxnLst/>
            <a:rect l="l" t="t" r="r" b="b"/>
            <a:pathLst>
              <a:path w="18247695" h="13602864">
                <a:moveTo>
                  <a:pt x="0" y="0"/>
                </a:moveTo>
                <a:lnTo>
                  <a:pt x="18247694" y="0"/>
                </a:lnTo>
                <a:lnTo>
                  <a:pt x="18247694" y="13602863"/>
                </a:lnTo>
                <a:lnTo>
                  <a:pt x="0" y="1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66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7435826"/>
            <a:ext cx="7956906" cy="1822474"/>
            <a:chOff x="0" y="0"/>
            <a:chExt cx="1913209" cy="438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209" cy="438207"/>
            </a:xfrm>
            <a:custGeom>
              <a:avLst/>
              <a:gdLst/>
              <a:ahLst/>
              <a:cxnLst/>
              <a:rect l="l" t="t" r="r" b="b"/>
              <a:pathLst>
                <a:path w="1913209" h="438207">
                  <a:moveTo>
                    <a:pt x="24325" y="0"/>
                  </a:moveTo>
                  <a:lnTo>
                    <a:pt x="1888885" y="0"/>
                  </a:lnTo>
                  <a:cubicBezTo>
                    <a:pt x="1895336" y="0"/>
                    <a:pt x="1901523" y="2563"/>
                    <a:pt x="1906085" y="7124"/>
                  </a:cubicBezTo>
                  <a:cubicBezTo>
                    <a:pt x="1910647" y="11686"/>
                    <a:pt x="1913209" y="17873"/>
                    <a:pt x="1913209" y="24325"/>
                  </a:cubicBezTo>
                  <a:lnTo>
                    <a:pt x="1913209" y="413883"/>
                  </a:lnTo>
                  <a:cubicBezTo>
                    <a:pt x="1913209" y="420334"/>
                    <a:pt x="1910647" y="426521"/>
                    <a:pt x="1906085" y="431083"/>
                  </a:cubicBezTo>
                  <a:cubicBezTo>
                    <a:pt x="1901523" y="435644"/>
                    <a:pt x="1895336" y="438207"/>
                    <a:pt x="1888885" y="438207"/>
                  </a:cubicBezTo>
                  <a:lnTo>
                    <a:pt x="24325" y="438207"/>
                  </a:lnTo>
                  <a:cubicBezTo>
                    <a:pt x="17873" y="438207"/>
                    <a:pt x="11686" y="435644"/>
                    <a:pt x="7124" y="431083"/>
                  </a:cubicBezTo>
                  <a:cubicBezTo>
                    <a:pt x="2563" y="426521"/>
                    <a:pt x="0" y="420334"/>
                    <a:pt x="0" y="413883"/>
                  </a:cubicBezTo>
                  <a:lnTo>
                    <a:pt x="0" y="24325"/>
                  </a:lnTo>
                  <a:cubicBezTo>
                    <a:pt x="0" y="17873"/>
                    <a:pt x="2563" y="11686"/>
                    <a:pt x="7124" y="7124"/>
                  </a:cubicBezTo>
                  <a:cubicBezTo>
                    <a:pt x="11686" y="2563"/>
                    <a:pt x="17873" y="0"/>
                    <a:pt x="24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13209" cy="362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337699"/>
            <a:ext cx="7956906" cy="1822474"/>
            <a:chOff x="0" y="0"/>
            <a:chExt cx="1913209" cy="4382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209" cy="438207"/>
            </a:xfrm>
            <a:custGeom>
              <a:avLst/>
              <a:gdLst/>
              <a:ahLst/>
              <a:cxnLst/>
              <a:rect l="l" t="t" r="r" b="b"/>
              <a:pathLst>
                <a:path w="1913209" h="438207">
                  <a:moveTo>
                    <a:pt x="24325" y="0"/>
                  </a:moveTo>
                  <a:lnTo>
                    <a:pt x="1888885" y="0"/>
                  </a:lnTo>
                  <a:cubicBezTo>
                    <a:pt x="1895336" y="0"/>
                    <a:pt x="1901523" y="2563"/>
                    <a:pt x="1906085" y="7124"/>
                  </a:cubicBezTo>
                  <a:cubicBezTo>
                    <a:pt x="1910647" y="11686"/>
                    <a:pt x="1913209" y="17873"/>
                    <a:pt x="1913209" y="24325"/>
                  </a:cubicBezTo>
                  <a:lnTo>
                    <a:pt x="1913209" y="413883"/>
                  </a:lnTo>
                  <a:cubicBezTo>
                    <a:pt x="1913209" y="420334"/>
                    <a:pt x="1910647" y="426521"/>
                    <a:pt x="1906085" y="431083"/>
                  </a:cubicBezTo>
                  <a:cubicBezTo>
                    <a:pt x="1901523" y="435644"/>
                    <a:pt x="1895336" y="438207"/>
                    <a:pt x="1888885" y="438207"/>
                  </a:cubicBezTo>
                  <a:lnTo>
                    <a:pt x="24325" y="438207"/>
                  </a:lnTo>
                  <a:cubicBezTo>
                    <a:pt x="17873" y="438207"/>
                    <a:pt x="11686" y="435644"/>
                    <a:pt x="7124" y="431083"/>
                  </a:cubicBezTo>
                  <a:cubicBezTo>
                    <a:pt x="2563" y="426521"/>
                    <a:pt x="0" y="420334"/>
                    <a:pt x="0" y="413883"/>
                  </a:cubicBezTo>
                  <a:lnTo>
                    <a:pt x="0" y="24325"/>
                  </a:lnTo>
                  <a:cubicBezTo>
                    <a:pt x="0" y="17873"/>
                    <a:pt x="2563" y="11686"/>
                    <a:pt x="7124" y="7124"/>
                  </a:cubicBezTo>
                  <a:cubicBezTo>
                    <a:pt x="11686" y="2563"/>
                    <a:pt x="17873" y="0"/>
                    <a:pt x="24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1913209" cy="362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02394" y="5337699"/>
            <a:ext cx="7956906" cy="1822474"/>
            <a:chOff x="0" y="0"/>
            <a:chExt cx="1913209" cy="4382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209" cy="438207"/>
            </a:xfrm>
            <a:custGeom>
              <a:avLst/>
              <a:gdLst/>
              <a:ahLst/>
              <a:cxnLst/>
              <a:rect l="l" t="t" r="r" b="b"/>
              <a:pathLst>
                <a:path w="1913209" h="438207">
                  <a:moveTo>
                    <a:pt x="24325" y="0"/>
                  </a:moveTo>
                  <a:lnTo>
                    <a:pt x="1888885" y="0"/>
                  </a:lnTo>
                  <a:cubicBezTo>
                    <a:pt x="1895336" y="0"/>
                    <a:pt x="1901523" y="2563"/>
                    <a:pt x="1906085" y="7124"/>
                  </a:cubicBezTo>
                  <a:cubicBezTo>
                    <a:pt x="1910647" y="11686"/>
                    <a:pt x="1913209" y="17873"/>
                    <a:pt x="1913209" y="24325"/>
                  </a:cubicBezTo>
                  <a:lnTo>
                    <a:pt x="1913209" y="413883"/>
                  </a:lnTo>
                  <a:cubicBezTo>
                    <a:pt x="1913209" y="420334"/>
                    <a:pt x="1910647" y="426521"/>
                    <a:pt x="1906085" y="431083"/>
                  </a:cubicBezTo>
                  <a:cubicBezTo>
                    <a:pt x="1901523" y="435644"/>
                    <a:pt x="1895336" y="438207"/>
                    <a:pt x="1888885" y="438207"/>
                  </a:cubicBezTo>
                  <a:lnTo>
                    <a:pt x="24325" y="438207"/>
                  </a:lnTo>
                  <a:cubicBezTo>
                    <a:pt x="17873" y="438207"/>
                    <a:pt x="11686" y="435644"/>
                    <a:pt x="7124" y="431083"/>
                  </a:cubicBezTo>
                  <a:cubicBezTo>
                    <a:pt x="2563" y="426521"/>
                    <a:pt x="0" y="420334"/>
                    <a:pt x="0" y="413883"/>
                  </a:cubicBezTo>
                  <a:lnTo>
                    <a:pt x="0" y="24325"/>
                  </a:lnTo>
                  <a:cubicBezTo>
                    <a:pt x="0" y="17873"/>
                    <a:pt x="2563" y="11686"/>
                    <a:pt x="7124" y="7124"/>
                  </a:cubicBezTo>
                  <a:cubicBezTo>
                    <a:pt x="11686" y="2563"/>
                    <a:pt x="17873" y="0"/>
                    <a:pt x="24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76200"/>
              <a:ext cx="1913209" cy="362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02394" y="7435826"/>
            <a:ext cx="7956906" cy="1822474"/>
            <a:chOff x="0" y="0"/>
            <a:chExt cx="1913209" cy="4382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209" cy="438207"/>
            </a:xfrm>
            <a:custGeom>
              <a:avLst/>
              <a:gdLst/>
              <a:ahLst/>
              <a:cxnLst/>
              <a:rect l="l" t="t" r="r" b="b"/>
              <a:pathLst>
                <a:path w="1913209" h="438207">
                  <a:moveTo>
                    <a:pt x="24325" y="0"/>
                  </a:moveTo>
                  <a:lnTo>
                    <a:pt x="1888885" y="0"/>
                  </a:lnTo>
                  <a:cubicBezTo>
                    <a:pt x="1895336" y="0"/>
                    <a:pt x="1901523" y="2563"/>
                    <a:pt x="1906085" y="7124"/>
                  </a:cubicBezTo>
                  <a:cubicBezTo>
                    <a:pt x="1910647" y="11686"/>
                    <a:pt x="1913209" y="17873"/>
                    <a:pt x="1913209" y="24325"/>
                  </a:cubicBezTo>
                  <a:lnTo>
                    <a:pt x="1913209" y="413883"/>
                  </a:lnTo>
                  <a:cubicBezTo>
                    <a:pt x="1913209" y="420334"/>
                    <a:pt x="1910647" y="426521"/>
                    <a:pt x="1906085" y="431083"/>
                  </a:cubicBezTo>
                  <a:cubicBezTo>
                    <a:pt x="1901523" y="435644"/>
                    <a:pt x="1895336" y="438207"/>
                    <a:pt x="1888885" y="438207"/>
                  </a:cubicBezTo>
                  <a:lnTo>
                    <a:pt x="24325" y="438207"/>
                  </a:lnTo>
                  <a:cubicBezTo>
                    <a:pt x="17873" y="438207"/>
                    <a:pt x="11686" y="435644"/>
                    <a:pt x="7124" y="431083"/>
                  </a:cubicBezTo>
                  <a:cubicBezTo>
                    <a:pt x="2563" y="426521"/>
                    <a:pt x="0" y="420334"/>
                    <a:pt x="0" y="413883"/>
                  </a:cubicBezTo>
                  <a:lnTo>
                    <a:pt x="0" y="24325"/>
                  </a:lnTo>
                  <a:cubicBezTo>
                    <a:pt x="0" y="17873"/>
                    <a:pt x="2563" y="11686"/>
                    <a:pt x="7124" y="7124"/>
                  </a:cubicBezTo>
                  <a:cubicBezTo>
                    <a:pt x="11686" y="2563"/>
                    <a:pt x="17873" y="0"/>
                    <a:pt x="24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76200"/>
              <a:ext cx="1913209" cy="362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025" y="7676588"/>
            <a:ext cx="1230232" cy="13018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91270" y="5640204"/>
            <a:ext cx="1119743" cy="11029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9696" y="5668353"/>
            <a:ext cx="1300186" cy="10466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7775" y="7872495"/>
            <a:ext cx="1300186" cy="94913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863286" y="8004850"/>
            <a:ext cx="4487151" cy="6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4913" spc="-122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+29%</a:t>
            </a:r>
            <a:r>
              <a:rPr lang="en-US" sz="4913" spc="-122">
                <a:solidFill>
                  <a:srgbClr val="89FFDB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913" spc="-122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Saúde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47986" y="8006376"/>
            <a:ext cx="5325070" cy="70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4913" spc="-122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+19m</a:t>
            </a:r>
            <a:r>
              <a:rPr lang="en-US" sz="4913" spc="-122">
                <a:solidFill>
                  <a:srgbClr val="89FFDB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913" spc="-122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Investimentos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63286" y="5869023"/>
            <a:ext cx="4487151" cy="70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4913" spc="-122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+$310m</a:t>
            </a:r>
            <a:r>
              <a:rPr lang="en-US" sz="4913" spc="-122">
                <a:solidFill>
                  <a:srgbClr val="89FFDB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913" spc="-122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Receita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47986" y="5869023"/>
            <a:ext cx="4487151" cy="6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4913" spc="-122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+26%</a:t>
            </a:r>
            <a:r>
              <a:rPr lang="en-US" sz="4913" spc="-122">
                <a:solidFill>
                  <a:srgbClr val="89FFDB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913" spc="-122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Educação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036458"/>
            <a:ext cx="7956906" cy="273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Resultados </a:t>
            </a:r>
            <a:r>
              <a:rPr lang="en-US" sz="105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 2023</a:t>
            </a: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34537" y="2243573"/>
            <a:ext cx="7424763" cy="124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35"/>
              </a:lnSpc>
            </a:pPr>
            <a:r>
              <a:rPr lang="en-US" sz="2382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Através do Panejamento para o exercício de 2023, a Prefeitura de Gravatá obteve resultados meteóricos, destacando-se na prestação de serviços à população.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643107" y="284580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4643" y="4392864"/>
            <a:ext cx="18572643" cy="5921871"/>
            <a:chOff x="0" y="0"/>
            <a:chExt cx="4891560" cy="1559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560" cy="1559670"/>
            </a:xfrm>
            <a:custGeom>
              <a:avLst/>
              <a:gdLst/>
              <a:ahLst/>
              <a:cxnLst/>
              <a:rect l="l" t="t" r="r" b="b"/>
              <a:pathLst>
                <a:path w="4891560" h="1559670">
                  <a:moveTo>
                    <a:pt x="0" y="0"/>
                  </a:moveTo>
                  <a:lnTo>
                    <a:pt x="4891560" y="0"/>
                  </a:lnTo>
                  <a:lnTo>
                    <a:pt x="4891560" y="1559670"/>
                  </a:lnTo>
                  <a:lnTo>
                    <a:pt x="0" y="1559670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4891560" cy="148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053473">
            <a:off x="9164153" y="-4451931"/>
            <a:ext cx="18247695" cy="13602864"/>
          </a:xfrm>
          <a:custGeom>
            <a:avLst/>
            <a:gdLst/>
            <a:ahLst/>
            <a:cxnLst/>
            <a:rect l="l" t="t" r="r" b="b"/>
            <a:pathLst>
              <a:path w="18247695" h="13602864">
                <a:moveTo>
                  <a:pt x="0" y="0"/>
                </a:moveTo>
                <a:lnTo>
                  <a:pt x="18247694" y="0"/>
                </a:lnTo>
                <a:lnTo>
                  <a:pt x="18247694" y="13602863"/>
                </a:lnTo>
                <a:lnTo>
                  <a:pt x="0" y="1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66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4392864"/>
            <a:ext cx="18288000" cy="5894136"/>
            <a:chOff x="0" y="0"/>
            <a:chExt cx="24384000" cy="785884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146" b="1146"/>
            <a:stretch>
              <a:fillRect/>
            </a:stretch>
          </p:blipFill>
          <p:spPr>
            <a:xfrm>
              <a:off x="0" y="0"/>
              <a:ext cx="8043333" cy="785884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15884" r="15884"/>
            <a:stretch>
              <a:fillRect/>
            </a:stretch>
          </p:blipFill>
          <p:spPr>
            <a:xfrm>
              <a:off x="8170333" y="0"/>
              <a:ext cx="8043333" cy="785884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5884" r="15884"/>
            <a:stretch>
              <a:fillRect/>
            </a:stretch>
          </p:blipFill>
          <p:spPr>
            <a:xfrm>
              <a:off x="16340667" y="0"/>
              <a:ext cx="8043333" cy="785884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1036458"/>
            <a:ext cx="7956906" cy="273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Resultados </a:t>
            </a:r>
            <a:r>
              <a:rPr lang="en-US" sz="105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 2023</a:t>
            </a: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34537" y="2243573"/>
            <a:ext cx="7424763" cy="124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35"/>
              </a:lnSpc>
            </a:pPr>
            <a:r>
              <a:rPr lang="en-US" sz="2382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Através do Panejamento para o exercício de 2023, a Prefeitura de Gravatá obteve resultados meteóricos, destacando-se na prestação de serviços à população.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643107" y="284580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8046">
            <a:off x="6578003" y="134597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7" y="0"/>
                </a:lnTo>
                <a:lnTo>
                  <a:pt x="18742457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70194" y="2938145"/>
            <a:ext cx="5823877" cy="4168810"/>
            <a:chOff x="0" y="0"/>
            <a:chExt cx="1328211" cy="950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8211" cy="950752"/>
            </a:xfrm>
            <a:custGeom>
              <a:avLst/>
              <a:gdLst/>
              <a:ahLst/>
              <a:cxnLst/>
              <a:rect l="l" t="t" r="r" b="b"/>
              <a:pathLst>
                <a:path w="1328211" h="950752">
                  <a:moveTo>
                    <a:pt x="33234" y="0"/>
                  </a:moveTo>
                  <a:lnTo>
                    <a:pt x="1294978" y="0"/>
                  </a:lnTo>
                  <a:cubicBezTo>
                    <a:pt x="1303792" y="0"/>
                    <a:pt x="1312245" y="3501"/>
                    <a:pt x="1318478" y="9734"/>
                  </a:cubicBezTo>
                  <a:cubicBezTo>
                    <a:pt x="1324710" y="15966"/>
                    <a:pt x="1328211" y="24419"/>
                    <a:pt x="1328211" y="33234"/>
                  </a:cubicBezTo>
                  <a:lnTo>
                    <a:pt x="1328211" y="917518"/>
                  </a:lnTo>
                  <a:cubicBezTo>
                    <a:pt x="1328211" y="935873"/>
                    <a:pt x="1313332" y="950752"/>
                    <a:pt x="1294978" y="950752"/>
                  </a:cubicBezTo>
                  <a:lnTo>
                    <a:pt x="33234" y="950752"/>
                  </a:lnTo>
                  <a:cubicBezTo>
                    <a:pt x="24419" y="950752"/>
                    <a:pt x="15966" y="947251"/>
                    <a:pt x="9734" y="941018"/>
                  </a:cubicBezTo>
                  <a:cubicBezTo>
                    <a:pt x="3501" y="934786"/>
                    <a:pt x="0" y="926333"/>
                    <a:pt x="0" y="917518"/>
                  </a:cubicBezTo>
                  <a:lnTo>
                    <a:pt x="0" y="33234"/>
                  </a:lnTo>
                  <a:cubicBezTo>
                    <a:pt x="0" y="14879"/>
                    <a:pt x="14879" y="0"/>
                    <a:pt x="332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328211" cy="874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76978" y="4348155"/>
            <a:ext cx="378973" cy="378973"/>
          </a:xfrm>
          <a:custGeom>
            <a:avLst/>
            <a:gdLst/>
            <a:ahLst/>
            <a:cxnLst/>
            <a:rect l="l" t="t" r="r" b="b"/>
            <a:pathLst>
              <a:path w="378973" h="378973">
                <a:moveTo>
                  <a:pt x="0" y="0"/>
                </a:moveTo>
                <a:lnTo>
                  <a:pt x="378973" y="0"/>
                </a:lnTo>
                <a:lnTo>
                  <a:pt x="378973" y="378973"/>
                </a:lnTo>
                <a:lnTo>
                  <a:pt x="0" y="3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6978" y="5939830"/>
            <a:ext cx="378973" cy="378973"/>
          </a:xfrm>
          <a:custGeom>
            <a:avLst/>
            <a:gdLst/>
            <a:ahLst/>
            <a:cxnLst/>
            <a:rect l="l" t="t" r="r" b="b"/>
            <a:pathLst>
              <a:path w="378973" h="378973">
                <a:moveTo>
                  <a:pt x="0" y="0"/>
                </a:moveTo>
                <a:lnTo>
                  <a:pt x="378973" y="0"/>
                </a:lnTo>
                <a:lnTo>
                  <a:pt x="378973" y="378973"/>
                </a:lnTo>
                <a:lnTo>
                  <a:pt x="0" y="378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76978" y="5199562"/>
            <a:ext cx="378973" cy="291464"/>
          </a:xfrm>
          <a:custGeom>
            <a:avLst/>
            <a:gdLst/>
            <a:ahLst/>
            <a:cxnLst/>
            <a:rect l="l" t="t" r="r" b="b"/>
            <a:pathLst>
              <a:path w="378973" h="291464">
                <a:moveTo>
                  <a:pt x="0" y="0"/>
                </a:moveTo>
                <a:lnTo>
                  <a:pt x="378973" y="0"/>
                </a:lnTo>
                <a:lnTo>
                  <a:pt x="378973" y="291464"/>
                </a:lnTo>
                <a:lnTo>
                  <a:pt x="0" y="2914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95683" y="3629946"/>
            <a:ext cx="360268" cy="312451"/>
          </a:xfrm>
          <a:custGeom>
            <a:avLst/>
            <a:gdLst/>
            <a:ahLst/>
            <a:cxnLst/>
            <a:rect l="l" t="t" r="r" b="b"/>
            <a:pathLst>
              <a:path w="360268" h="312451">
                <a:moveTo>
                  <a:pt x="0" y="0"/>
                </a:moveTo>
                <a:lnTo>
                  <a:pt x="360268" y="0"/>
                </a:lnTo>
                <a:lnTo>
                  <a:pt x="360268" y="312451"/>
                </a:lnTo>
                <a:lnTo>
                  <a:pt x="0" y="312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999179" y="3517582"/>
            <a:ext cx="3422303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>
                    <a:alpha val="64706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@prefeituradegravata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9179" y="4291896"/>
            <a:ext cx="449489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>
                    <a:alpha val="64706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https://gravata.pe.gov.br/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9179" y="5066211"/>
            <a:ext cx="449489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>
                    <a:alpha val="64706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seplan@gravata.pe.gov.br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99179" y="5883571"/>
            <a:ext cx="4421535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>
                    <a:alpha val="64706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(81) 3299-1899 (Ramal 4008)</a:t>
            </a:r>
          </a:p>
        </p:txBody>
      </p:sp>
      <p:sp>
        <p:nvSpPr>
          <p:cNvPr id="14" name="Freeform 14"/>
          <p:cNvSpPr/>
          <p:nvPr/>
        </p:nvSpPr>
        <p:spPr>
          <a:xfrm rot="-8372728" flipH="1" flipV="1">
            <a:off x="14553419" y="6546129"/>
            <a:ext cx="7469162" cy="8129700"/>
          </a:xfrm>
          <a:custGeom>
            <a:avLst/>
            <a:gdLst/>
            <a:ahLst/>
            <a:cxnLst/>
            <a:rect l="l" t="t" r="r" b="b"/>
            <a:pathLst>
              <a:path w="7469162" h="8129700">
                <a:moveTo>
                  <a:pt x="7469162" y="8129700"/>
                </a:moveTo>
                <a:lnTo>
                  <a:pt x="0" y="8129700"/>
                </a:lnTo>
                <a:lnTo>
                  <a:pt x="0" y="0"/>
                </a:lnTo>
                <a:lnTo>
                  <a:pt x="7469162" y="0"/>
                </a:lnTo>
                <a:lnTo>
                  <a:pt x="7469162" y="81297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044718" flipV="1">
            <a:off x="-2929747" y="-4486255"/>
            <a:ext cx="7469162" cy="8129700"/>
          </a:xfrm>
          <a:custGeom>
            <a:avLst/>
            <a:gdLst/>
            <a:ahLst/>
            <a:cxnLst/>
            <a:rect l="l" t="t" r="r" b="b"/>
            <a:pathLst>
              <a:path w="7469162" h="8129700">
                <a:moveTo>
                  <a:pt x="0" y="8129700"/>
                </a:moveTo>
                <a:lnTo>
                  <a:pt x="7469162" y="8129700"/>
                </a:lnTo>
                <a:lnTo>
                  <a:pt x="7469162" y="0"/>
                </a:lnTo>
                <a:lnTo>
                  <a:pt x="0" y="0"/>
                </a:lnTo>
                <a:lnTo>
                  <a:pt x="0" y="81297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75898" y="3217900"/>
            <a:ext cx="6113110" cy="219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Muito </a:t>
            </a:r>
            <a:r>
              <a:rPr lang="en-US" sz="8499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Obrigado!</a:t>
            </a:r>
          </a:p>
        </p:txBody>
      </p:sp>
      <p:sp>
        <p:nvSpPr>
          <p:cNvPr id="17" name="Freeform 17"/>
          <p:cNvSpPr/>
          <p:nvPr/>
        </p:nvSpPr>
        <p:spPr>
          <a:xfrm>
            <a:off x="730773" y="3046450"/>
            <a:ext cx="1897474" cy="2216886"/>
          </a:xfrm>
          <a:custGeom>
            <a:avLst/>
            <a:gdLst/>
            <a:ahLst/>
            <a:cxnLst/>
            <a:rect l="l" t="t" r="r" b="b"/>
            <a:pathLst>
              <a:path w="1897474" h="2216886">
                <a:moveTo>
                  <a:pt x="0" y="0"/>
                </a:moveTo>
                <a:lnTo>
                  <a:pt x="1897475" y="0"/>
                </a:lnTo>
                <a:lnTo>
                  <a:pt x="1897475" y="2216886"/>
                </a:lnTo>
                <a:lnTo>
                  <a:pt x="0" y="22168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31231">
            <a:off x="10142961" y="2830863"/>
            <a:ext cx="12404953" cy="12854874"/>
          </a:xfrm>
          <a:custGeom>
            <a:avLst/>
            <a:gdLst/>
            <a:ahLst/>
            <a:cxnLst/>
            <a:rect l="l" t="t" r="r" b="b"/>
            <a:pathLst>
              <a:path w="12404953" h="12854874">
                <a:moveTo>
                  <a:pt x="0" y="0"/>
                </a:moveTo>
                <a:lnTo>
                  <a:pt x="12404953" y="0"/>
                </a:lnTo>
                <a:lnTo>
                  <a:pt x="12404953" y="12854874"/>
                </a:lnTo>
                <a:lnTo>
                  <a:pt x="0" y="12854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976329" y="1028700"/>
            <a:ext cx="4282971" cy="404935"/>
          </a:xfrm>
          <a:custGeom>
            <a:avLst/>
            <a:gdLst/>
            <a:ahLst/>
            <a:cxnLst/>
            <a:rect l="l" t="t" r="r" b="b"/>
            <a:pathLst>
              <a:path w="4282971" h="404935">
                <a:moveTo>
                  <a:pt x="4282971" y="0"/>
                </a:moveTo>
                <a:lnTo>
                  <a:pt x="0" y="0"/>
                </a:lnTo>
                <a:lnTo>
                  <a:pt x="0" y="404935"/>
                </a:lnTo>
                <a:lnTo>
                  <a:pt x="4282971" y="404935"/>
                </a:lnTo>
                <a:lnTo>
                  <a:pt x="42829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07330">
            <a:off x="-7141870" y="3282558"/>
            <a:ext cx="15686925" cy="12824061"/>
          </a:xfrm>
          <a:custGeom>
            <a:avLst/>
            <a:gdLst/>
            <a:ahLst/>
            <a:cxnLst/>
            <a:rect l="l" t="t" r="r" b="b"/>
            <a:pathLst>
              <a:path w="15686925" h="12824061">
                <a:moveTo>
                  <a:pt x="0" y="0"/>
                </a:moveTo>
                <a:lnTo>
                  <a:pt x="15686925" y="0"/>
                </a:lnTo>
                <a:lnTo>
                  <a:pt x="15686925" y="12824061"/>
                </a:lnTo>
                <a:lnTo>
                  <a:pt x="0" y="12824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550200"/>
            <a:ext cx="8115300" cy="292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82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orçamento público é um instrumento de fundamental importância para a gestão financeira de um município. Ele estabelece as bases para o planejamento, execução e controle das receitas e despesas públicas. Nesta apresentação, mostraremos os principais instrumentos do orçamento público, e vamos nos aprofundar na LOA e sua relevância para um município.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54824"/>
            <a:ext cx="861446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90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Introdução</a:t>
            </a:r>
            <a:r>
              <a:rPr lang="en-US" sz="90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7777584"/>
            <a:ext cx="2886814" cy="824263"/>
            <a:chOff x="0" y="0"/>
            <a:chExt cx="760313" cy="2170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0313" cy="217090"/>
            </a:xfrm>
            <a:custGeom>
              <a:avLst/>
              <a:gdLst/>
              <a:ahLst/>
              <a:cxnLst/>
              <a:rect l="l" t="t" r="r" b="b"/>
              <a:pathLst>
                <a:path w="760313" h="217090">
                  <a:moveTo>
                    <a:pt x="108545" y="0"/>
                  </a:moveTo>
                  <a:lnTo>
                    <a:pt x="651768" y="0"/>
                  </a:lnTo>
                  <a:cubicBezTo>
                    <a:pt x="680556" y="0"/>
                    <a:pt x="708165" y="11436"/>
                    <a:pt x="728521" y="31792"/>
                  </a:cubicBezTo>
                  <a:cubicBezTo>
                    <a:pt x="748877" y="52148"/>
                    <a:pt x="760313" y="79757"/>
                    <a:pt x="760313" y="108545"/>
                  </a:cubicBezTo>
                  <a:lnTo>
                    <a:pt x="760313" y="108545"/>
                  </a:lnTo>
                  <a:cubicBezTo>
                    <a:pt x="760313" y="137333"/>
                    <a:pt x="748877" y="164942"/>
                    <a:pt x="728521" y="185298"/>
                  </a:cubicBezTo>
                  <a:cubicBezTo>
                    <a:pt x="708165" y="205654"/>
                    <a:pt x="680556" y="217090"/>
                    <a:pt x="651768" y="217090"/>
                  </a:cubicBezTo>
                  <a:lnTo>
                    <a:pt x="108545" y="217090"/>
                  </a:lnTo>
                  <a:cubicBezTo>
                    <a:pt x="79757" y="217090"/>
                    <a:pt x="52148" y="205654"/>
                    <a:pt x="31792" y="185298"/>
                  </a:cubicBezTo>
                  <a:cubicBezTo>
                    <a:pt x="11436" y="164942"/>
                    <a:pt x="0" y="137333"/>
                    <a:pt x="0" y="108545"/>
                  </a:cubicBezTo>
                  <a:lnTo>
                    <a:pt x="0" y="108545"/>
                  </a:lnTo>
                  <a:cubicBezTo>
                    <a:pt x="0" y="79757"/>
                    <a:pt x="11436" y="52148"/>
                    <a:pt x="31792" y="31792"/>
                  </a:cubicBezTo>
                  <a:cubicBezTo>
                    <a:pt x="52148" y="11436"/>
                    <a:pt x="79757" y="0"/>
                    <a:pt x="1085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76200"/>
              <a:ext cx="760313" cy="140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243559" y="8048029"/>
            <a:ext cx="297115" cy="283373"/>
          </a:xfrm>
          <a:custGeom>
            <a:avLst/>
            <a:gdLst/>
            <a:ahLst/>
            <a:cxnLst/>
            <a:rect l="l" t="t" r="r" b="b"/>
            <a:pathLst>
              <a:path w="297115" h="283373">
                <a:moveTo>
                  <a:pt x="0" y="0"/>
                </a:moveTo>
                <a:lnTo>
                  <a:pt x="297115" y="0"/>
                </a:lnTo>
                <a:lnTo>
                  <a:pt x="297115" y="283373"/>
                </a:lnTo>
                <a:lnTo>
                  <a:pt x="0" y="283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2009" y="8090973"/>
            <a:ext cx="1838306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5"/>
              </a:lnSpc>
            </a:pPr>
            <a:r>
              <a:rPr lang="en-US" sz="2300" spc="345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INICIAR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345437" y="8380424"/>
            <a:ext cx="913863" cy="877876"/>
          </a:xfrm>
          <a:custGeom>
            <a:avLst/>
            <a:gdLst/>
            <a:ahLst/>
            <a:cxnLst/>
            <a:rect l="l" t="t" r="r" b="b"/>
            <a:pathLst>
              <a:path w="913863" h="877876">
                <a:moveTo>
                  <a:pt x="0" y="0"/>
                </a:moveTo>
                <a:lnTo>
                  <a:pt x="913863" y="0"/>
                </a:lnTo>
                <a:lnTo>
                  <a:pt x="913863" y="877876"/>
                </a:lnTo>
                <a:lnTo>
                  <a:pt x="0" y="8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6140" t="-4315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7742">
            <a:off x="6239005" y="-6231402"/>
            <a:ext cx="16719047" cy="13667821"/>
          </a:xfrm>
          <a:custGeom>
            <a:avLst/>
            <a:gdLst/>
            <a:ahLst/>
            <a:cxnLst/>
            <a:rect l="l" t="t" r="r" b="b"/>
            <a:pathLst>
              <a:path w="16719047" h="13667821">
                <a:moveTo>
                  <a:pt x="0" y="0"/>
                </a:moveTo>
                <a:lnTo>
                  <a:pt x="16719047" y="0"/>
                </a:lnTo>
                <a:lnTo>
                  <a:pt x="16719047" y="13667821"/>
                </a:lnTo>
                <a:lnTo>
                  <a:pt x="0" y="1366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38822" flipH="1" flipV="1">
            <a:off x="13237544" y="-4508263"/>
            <a:ext cx="7469162" cy="8129700"/>
          </a:xfrm>
          <a:custGeom>
            <a:avLst/>
            <a:gdLst/>
            <a:ahLst/>
            <a:cxnLst/>
            <a:rect l="l" t="t" r="r" b="b"/>
            <a:pathLst>
              <a:path w="7469162" h="8129700">
                <a:moveTo>
                  <a:pt x="7469162" y="8129700"/>
                </a:moveTo>
                <a:lnTo>
                  <a:pt x="0" y="8129700"/>
                </a:lnTo>
                <a:lnTo>
                  <a:pt x="0" y="0"/>
                </a:lnTo>
                <a:lnTo>
                  <a:pt x="7469162" y="0"/>
                </a:lnTo>
                <a:lnTo>
                  <a:pt x="7469162" y="81297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983740"/>
            <a:ext cx="5203289" cy="3577165"/>
            <a:chOff x="0" y="0"/>
            <a:chExt cx="1253957" cy="862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3957" cy="862073"/>
            </a:xfrm>
            <a:custGeom>
              <a:avLst/>
              <a:gdLst/>
              <a:ahLst/>
              <a:cxnLst/>
              <a:rect l="l" t="t" r="r" b="b"/>
              <a:pathLst>
                <a:path w="1253957" h="862073">
                  <a:moveTo>
                    <a:pt x="37197" y="0"/>
                  </a:moveTo>
                  <a:lnTo>
                    <a:pt x="1216760" y="0"/>
                  </a:lnTo>
                  <a:cubicBezTo>
                    <a:pt x="1226625" y="0"/>
                    <a:pt x="1236087" y="3919"/>
                    <a:pt x="1243062" y="10895"/>
                  </a:cubicBezTo>
                  <a:cubicBezTo>
                    <a:pt x="1250038" y="17871"/>
                    <a:pt x="1253957" y="27332"/>
                    <a:pt x="1253957" y="37197"/>
                  </a:cubicBezTo>
                  <a:lnTo>
                    <a:pt x="1253957" y="824875"/>
                  </a:lnTo>
                  <a:cubicBezTo>
                    <a:pt x="1253957" y="845419"/>
                    <a:pt x="1237304" y="862073"/>
                    <a:pt x="1216760" y="862073"/>
                  </a:cubicBezTo>
                  <a:lnTo>
                    <a:pt x="37197" y="862073"/>
                  </a:lnTo>
                  <a:cubicBezTo>
                    <a:pt x="27332" y="862073"/>
                    <a:pt x="17871" y="858154"/>
                    <a:pt x="10895" y="851178"/>
                  </a:cubicBezTo>
                  <a:cubicBezTo>
                    <a:pt x="3919" y="844202"/>
                    <a:pt x="0" y="834741"/>
                    <a:pt x="0" y="824875"/>
                  </a:cubicBezTo>
                  <a:lnTo>
                    <a:pt x="0" y="37197"/>
                  </a:lnTo>
                  <a:cubicBezTo>
                    <a:pt x="0" y="27332"/>
                    <a:pt x="3919" y="17871"/>
                    <a:pt x="10895" y="10895"/>
                  </a:cubicBezTo>
                  <a:cubicBezTo>
                    <a:pt x="17871" y="3919"/>
                    <a:pt x="27332" y="0"/>
                    <a:pt x="371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1253957" cy="785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40435" y="3983740"/>
            <a:ext cx="5203289" cy="3577165"/>
            <a:chOff x="0" y="0"/>
            <a:chExt cx="1253957" cy="8620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3957" cy="862073"/>
            </a:xfrm>
            <a:custGeom>
              <a:avLst/>
              <a:gdLst/>
              <a:ahLst/>
              <a:cxnLst/>
              <a:rect l="l" t="t" r="r" b="b"/>
              <a:pathLst>
                <a:path w="1253957" h="862073">
                  <a:moveTo>
                    <a:pt x="37197" y="0"/>
                  </a:moveTo>
                  <a:lnTo>
                    <a:pt x="1216760" y="0"/>
                  </a:lnTo>
                  <a:cubicBezTo>
                    <a:pt x="1226625" y="0"/>
                    <a:pt x="1236087" y="3919"/>
                    <a:pt x="1243062" y="10895"/>
                  </a:cubicBezTo>
                  <a:cubicBezTo>
                    <a:pt x="1250038" y="17871"/>
                    <a:pt x="1253957" y="27332"/>
                    <a:pt x="1253957" y="37197"/>
                  </a:cubicBezTo>
                  <a:lnTo>
                    <a:pt x="1253957" y="824875"/>
                  </a:lnTo>
                  <a:cubicBezTo>
                    <a:pt x="1253957" y="845419"/>
                    <a:pt x="1237304" y="862073"/>
                    <a:pt x="1216760" y="862073"/>
                  </a:cubicBezTo>
                  <a:lnTo>
                    <a:pt x="37197" y="862073"/>
                  </a:lnTo>
                  <a:cubicBezTo>
                    <a:pt x="27332" y="862073"/>
                    <a:pt x="17871" y="858154"/>
                    <a:pt x="10895" y="851178"/>
                  </a:cubicBezTo>
                  <a:cubicBezTo>
                    <a:pt x="3919" y="844202"/>
                    <a:pt x="0" y="834741"/>
                    <a:pt x="0" y="824875"/>
                  </a:cubicBezTo>
                  <a:lnTo>
                    <a:pt x="0" y="37197"/>
                  </a:lnTo>
                  <a:cubicBezTo>
                    <a:pt x="0" y="27332"/>
                    <a:pt x="3919" y="17871"/>
                    <a:pt x="10895" y="10895"/>
                  </a:cubicBezTo>
                  <a:cubicBezTo>
                    <a:pt x="17871" y="3919"/>
                    <a:pt x="27332" y="0"/>
                    <a:pt x="371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76200"/>
              <a:ext cx="1253957" cy="785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56011" y="3983740"/>
            <a:ext cx="5203289" cy="3577165"/>
            <a:chOff x="0" y="0"/>
            <a:chExt cx="1253957" cy="8620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3957" cy="862073"/>
            </a:xfrm>
            <a:custGeom>
              <a:avLst/>
              <a:gdLst/>
              <a:ahLst/>
              <a:cxnLst/>
              <a:rect l="l" t="t" r="r" b="b"/>
              <a:pathLst>
                <a:path w="1253957" h="862073">
                  <a:moveTo>
                    <a:pt x="37197" y="0"/>
                  </a:moveTo>
                  <a:lnTo>
                    <a:pt x="1216760" y="0"/>
                  </a:lnTo>
                  <a:cubicBezTo>
                    <a:pt x="1226625" y="0"/>
                    <a:pt x="1236087" y="3919"/>
                    <a:pt x="1243062" y="10895"/>
                  </a:cubicBezTo>
                  <a:cubicBezTo>
                    <a:pt x="1250038" y="17871"/>
                    <a:pt x="1253957" y="27332"/>
                    <a:pt x="1253957" y="37197"/>
                  </a:cubicBezTo>
                  <a:lnTo>
                    <a:pt x="1253957" y="824875"/>
                  </a:lnTo>
                  <a:cubicBezTo>
                    <a:pt x="1253957" y="845419"/>
                    <a:pt x="1237304" y="862073"/>
                    <a:pt x="1216760" y="862073"/>
                  </a:cubicBezTo>
                  <a:lnTo>
                    <a:pt x="37197" y="862073"/>
                  </a:lnTo>
                  <a:cubicBezTo>
                    <a:pt x="27332" y="862073"/>
                    <a:pt x="17871" y="858154"/>
                    <a:pt x="10895" y="851178"/>
                  </a:cubicBezTo>
                  <a:cubicBezTo>
                    <a:pt x="3919" y="844202"/>
                    <a:pt x="0" y="834741"/>
                    <a:pt x="0" y="824875"/>
                  </a:cubicBezTo>
                  <a:lnTo>
                    <a:pt x="0" y="37197"/>
                  </a:lnTo>
                  <a:cubicBezTo>
                    <a:pt x="0" y="27332"/>
                    <a:pt x="3919" y="17871"/>
                    <a:pt x="10895" y="10895"/>
                  </a:cubicBezTo>
                  <a:cubicBezTo>
                    <a:pt x="17871" y="3919"/>
                    <a:pt x="27332" y="0"/>
                    <a:pt x="371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253957" cy="785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343007"/>
            <a:ext cx="11438562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5"/>
              </a:lnSpc>
            </a:pPr>
            <a:r>
              <a:rPr lang="en-US" sz="9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Leis Orçamentárias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9734" y="6157714"/>
            <a:ext cx="3682356" cy="47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6"/>
              </a:lnSpc>
            </a:pPr>
            <a:r>
              <a:rPr lang="en-US" sz="327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Plano Plurianual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01469" y="6157714"/>
            <a:ext cx="3762966" cy="92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6"/>
              </a:lnSpc>
            </a:pPr>
            <a:r>
              <a:rPr lang="en-US" sz="327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Lei de Diretrizes Orçamentárias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17045" y="6157714"/>
            <a:ext cx="3762966" cy="92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6"/>
              </a:lnSpc>
            </a:pPr>
            <a:r>
              <a:rPr lang="en-US" sz="327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Lei Orçamentária Anual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31338" y="4366773"/>
            <a:ext cx="2440615" cy="213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05"/>
              </a:lnSpc>
            </a:pPr>
            <a:r>
              <a:rPr lang="en-US" sz="17888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43073" y="4366773"/>
            <a:ext cx="2440615" cy="213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05"/>
              </a:lnSpc>
            </a:pPr>
            <a:r>
              <a:rPr lang="en-US" sz="17888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58649" y="4366773"/>
            <a:ext cx="2440615" cy="213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05"/>
              </a:lnSpc>
            </a:pPr>
            <a:r>
              <a:rPr lang="en-US" sz="17888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3.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2976329" y="8853365"/>
            <a:ext cx="4282971" cy="404935"/>
          </a:xfrm>
          <a:custGeom>
            <a:avLst/>
            <a:gdLst/>
            <a:ahLst/>
            <a:cxnLst/>
            <a:rect l="l" t="t" r="r" b="b"/>
            <a:pathLst>
              <a:path w="4282971" h="404935">
                <a:moveTo>
                  <a:pt x="4282971" y="0"/>
                </a:moveTo>
                <a:lnTo>
                  <a:pt x="0" y="0"/>
                </a:lnTo>
                <a:lnTo>
                  <a:pt x="0" y="404935"/>
                </a:lnTo>
                <a:lnTo>
                  <a:pt x="4282971" y="404935"/>
                </a:lnTo>
                <a:lnTo>
                  <a:pt x="42829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7315" y="-3966992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5" y="0"/>
                </a:lnTo>
                <a:lnTo>
                  <a:pt x="12695935" y="13996768"/>
                </a:lnTo>
                <a:lnTo>
                  <a:pt x="0" y="1399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6" r="-306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976329" y="1028700"/>
            <a:ext cx="4282971" cy="404935"/>
          </a:xfrm>
          <a:custGeom>
            <a:avLst/>
            <a:gdLst/>
            <a:ahLst/>
            <a:cxnLst/>
            <a:rect l="l" t="t" r="r" b="b"/>
            <a:pathLst>
              <a:path w="4282971" h="404935">
                <a:moveTo>
                  <a:pt x="4282971" y="0"/>
                </a:moveTo>
                <a:lnTo>
                  <a:pt x="0" y="0"/>
                </a:lnTo>
                <a:lnTo>
                  <a:pt x="0" y="404935"/>
                </a:lnTo>
                <a:lnTo>
                  <a:pt x="4282971" y="404935"/>
                </a:lnTo>
                <a:lnTo>
                  <a:pt x="42829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93687" y="3746272"/>
            <a:ext cx="7941564" cy="8229600"/>
          </a:xfrm>
          <a:custGeom>
            <a:avLst/>
            <a:gdLst/>
            <a:ahLst/>
            <a:cxnLst/>
            <a:rect l="l" t="t" r="r" b="b"/>
            <a:pathLst>
              <a:path w="7941564" h="8229600">
                <a:moveTo>
                  <a:pt x="0" y="0"/>
                </a:moveTo>
                <a:lnTo>
                  <a:pt x="7941564" y="0"/>
                </a:lnTo>
                <a:lnTo>
                  <a:pt x="79415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74977">
            <a:off x="10239981" y="1107771"/>
            <a:ext cx="4601412" cy="6228645"/>
          </a:xfrm>
          <a:custGeom>
            <a:avLst/>
            <a:gdLst/>
            <a:ahLst/>
            <a:cxnLst/>
            <a:rect l="l" t="t" r="r" b="b"/>
            <a:pathLst>
              <a:path w="4601412" h="6228645">
                <a:moveTo>
                  <a:pt x="0" y="0"/>
                </a:moveTo>
                <a:lnTo>
                  <a:pt x="4601412" y="0"/>
                </a:lnTo>
                <a:lnTo>
                  <a:pt x="4601412" y="6228646"/>
                </a:lnTo>
                <a:lnTo>
                  <a:pt x="0" y="622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802268"/>
            <a:ext cx="8115300" cy="250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82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Plano Plurianual (PPA) é um instrumento de planejamento de médio prazo que estabelece as diretrizes, objetivos e metas da administração pública para um período de quatro anos. Ele define as prioridades do município e orienta a alocação dos recursos públicos de forma estratégica, contemplando as áreas de saúde, educação, infraestrutura, entre outras.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910383"/>
            <a:ext cx="8052941" cy="98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8300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Plano </a:t>
            </a:r>
            <a:r>
              <a:rPr lang="en-US" sz="8300" dirty="0" err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Plurianual</a:t>
            </a:r>
            <a:r>
              <a:rPr lang="en-US" sz="8300" dirty="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6345437" y="8380424"/>
            <a:ext cx="913863" cy="877876"/>
          </a:xfrm>
          <a:custGeom>
            <a:avLst/>
            <a:gdLst/>
            <a:ahLst/>
            <a:cxnLst/>
            <a:rect l="l" t="t" r="r" b="b"/>
            <a:pathLst>
              <a:path w="913863" h="877876">
                <a:moveTo>
                  <a:pt x="0" y="0"/>
                </a:moveTo>
                <a:lnTo>
                  <a:pt x="913863" y="0"/>
                </a:lnTo>
                <a:lnTo>
                  <a:pt x="913863" y="877876"/>
                </a:lnTo>
                <a:lnTo>
                  <a:pt x="0" y="8778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6140" t="-431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53473">
            <a:off x="5886886" y="-1114439"/>
            <a:ext cx="18247695" cy="13602864"/>
          </a:xfrm>
          <a:custGeom>
            <a:avLst/>
            <a:gdLst/>
            <a:ahLst/>
            <a:cxnLst/>
            <a:rect l="l" t="t" r="r" b="b"/>
            <a:pathLst>
              <a:path w="18247695" h="13602864">
                <a:moveTo>
                  <a:pt x="0" y="0"/>
                </a:moveTo>
                <a:lnTo>
                  <a:pt x="18247694" y="0"/>
                </a:lnTo>
                <a:lnTo>
                  <a:pt x="18247694" y="13602863"/>
                </a:lnTo>
                <a:lnTo>
                  <a:pt x="0" y="1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-494652">
            <a:off x="11058819" y="3424870"/>
            <a:ext cx="8347908" cy="8650682"/>
          </a:xfrm>
          <a:custGeom>
            <a:avLst/>
            <a:gdLst/>
            <a:ahLst/>
            <a:cxnLst/>
            <a:rect l="l" t="t" r="r" b="b"/>
            <a:pathLst>
              <a:path w="8347908" h="8650682">
                <a:moveTo>
                  <a:pt x="0" y="0"/>
                </a:moveTo>
                <a:lnTo>
                  <a:pt x="8347908" y="0"/>
                </a:lnTo>
                <a:lnTo>
                  <a:pt x="8347908" y="8650681"/>
                </a:lnTo>
                <a:lnTo>
                  <a:pt x="0" y="8650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99852" flipH="1">
            <a:off x="10423050" y="134538"/>
            <a:ext cx="4674763" cy="7823872"/>
          </a:xfrm>
          <a:custGeom>
            <a:avLst/>
            <a:gdLst/>
            <a:ahLst/>
            <a:cxnLst/>
            <a:rect l="l" t="t" r="r" b="b"/>
            <a:pathLst>
              <a:path w="4674763" h="7823872">
                <a:moveTo>
                  <a:pt x="4674764" y="0"/>
                </a:moveTo>
                <a:lnTo>
                  <a:pt x="0" y="0"/>
                </a:lnTo>
                <a:lnTo>
                  <a:pt x="0" y="7823872"/>
                </a:lnTo>
                <a:lnTo>
                  <a:pt x="4674764" y="7823872"/>
                </a:lnTo>
                <a:lnTo>
                  <a:pt x="46747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927303"/>
            <a:ext cx="8124152" cy="333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335"/>
              </a:lnSpc>
              <a:spcBef>
                <a:spcPct val="0"/>
              </a:spcBef>
            </a:pPr>
            <a:r>
              <a:rPr lang="en-US" sz="2382" u="none" strike="noStrike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Lei de Diretrizes Orçamentárias (LDO) é elaborada anualmente e tem como objetivo principal orientar a elaboração do orçamento anual. Ela estabelece as metas e prioridades do governo municipal, bem como as regras para a execução do orçamento, garantindo a transparência, a responsabilidade fiscal e a participação popular. A LDO também define limites para as despesas com pessoal, endividamento e outras questões importantes para o equilíbrio financeiro do município.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45710"/>
            <a:ext cx="7501081" cy="215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00"/>
              </a:lnSpc>
            </a:pPr>
            <a:r>
              <a:rPr lang="en-US" sz="83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Lei de Diretrizes </a:t>
            </a:r>
            <a:r>
              <a:rPr lang="en-US" sz="83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Orçamentárias.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976329" y="1028700"/>
            <a:ext cx="4282971" cy="404935"/>
          </a:xfrm>
          <a:custGeom>
            <a:avLst/>
            <a:gdLst/>
            <a:ahLst/>
            <a:cxnLst/>
            <a:rect l="l" t="t" r="r" b="b"/>
            <a:pathLst>
              <a:path w="4282971" h="404935">
                <a:moveTo>
                  <a:pt x="4282971" y="0"/>
                </a:moveTo>
                <a:lnTo>
                  <a:pt x="0" y="0"/>
                </a:lnTo>
                <a:lnTo>
                  <a:pt x="0" y="404935"/>
                </a:lnTo>
                <a:lnTo>
                  <a:pt x="4282971" y="404935"/>
                </a:lnTo>
                <a:lnTo>
                  <a:pt x="4282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33859" y="1714500"/>
            <a:ext cx="16589929" cy="13996768"/>
          </a:xfrm>
          <a:custGeom>
            <a:avLst/>
            <a:gdLst/>
            <a:ahLst/>
            <a:cxnLst/>
            <a:rect l="l" t="t" r="r" b="b"/>
            <a:pathLst>
              <a:path w="16589929" h="13996768">
                <a:moveTo>
                  <a:pt x="0" y="0"/>
                </a:moveTo>
                <a:lnTo>
                  <a:pt x="16589929" y="0"/>
                </a:lnTo>
                <a:lnTo>
                  <a:pt x="16589929" y="13996768"/>
                </a:lnTo>
                <a:lnTo>
                  <a:pt x="0" y="13996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08305" y="2679456"/>
            <a:ext cx="10601739" cy="8229600"/>
          </a:xfrm>
          <a:custGeom>
            <a:avLst/>
            <a:gdLst/>
            <a:ahLst/>
            <a:cxnLst/>
            <a:rect l="l" t="t" r="r" b="b"/>
            <a:pathLst>
              <a:path w="10601739" h="8229600">
                <a:moveTo>
                  <a:pt x="0" y="0"/>
                </a:moveTo>
                <a:lnTo>
                  <a:pt x="10601739" y="0"/>
                </a:lnTo>
                <a:lnTo>
                  <a:pt x="10601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267438"/>
            <a:ext cx="8968085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90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Lei Orçamentária </a:t>
            </a:r>
          </a:p>
          <a:p>
            <a:pPr algn="l">
              <a:lnSpc>
                <a:spcPts val="7650"/>
              </a:lnSpc>
            </a:pPr>
            <a:r>
              <a:rPr lang="en-US" sz="90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Anual</a:t>
            </a:r>
            <a:r>
              <a:rPr lang="en-US" sz="90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211169"/>
            <a:ext cx="7854004" cy="250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335"/>
              </a:lnSpc>
              <a:spcBef>
                <a:spcPct val="0"/>
              </a:spcBef>
            </a:pPr>
            <a:r>
              <a:rPr lang="en-US" sz="2382" u="none" strike="noStrike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Lei Orçamentária Anual (LOA) é o instrumento que estima a receita e fixa a despesa para o exercício financeiro. Ela detalha as ações e programas do governo municipal, distribui os recursos de acordo com as prioridades estabelecidas no PPA e na LDO, e permite o acompanhamento e controle da execução orçamentária.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143097"/>
            <a:ext cx="18288000" cy="7555193"/>
            <a:chOff x="0" y="0"/>
            <a:chExt cx="4816593" cy="1989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89845"/>
            </a:xfrm>
            <a:custGeom>
              <a:avLst/>
              <a:gdLst/>
              <a:ahLst/>
              <a:cxnLst/>
              <a:rect l="l" t="t" r="r" b="b"/>
              <a:pathLst>
                <a:path w="4816592" h="1989845">
                  <a:moveTo>
                    <a:pt x="0" y="0"/>
                  </a:moveTo>
                  <a:lnTo>
                    <a:pt x="4816592" y="0"/>
                  </a:lnTo>
                  <a:lnTo>
                    <a:pt x="4816592" y="1989845"/>
                  </a:lnTo>
                  <a:lnTo>
                    <a:pt x="0" y="1989845"/>
                  </a:lnTo>
                  <a:close/>
                </a:path>
              </a:pathLst>
            </a:custGeom>
            <a:gradFill rotWithShape="1">
              <a:gsLst>
                <a:gs pos="0">
                  <a:srgbClr val="A32068">
                    <a:alpha val="0"/>
                  </a:srgbClr>
                </a:gs>
                <a:gs pos="50000">
                  <a:srgbClr val="000000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4816593" cy="1913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31711" y="5818598"/>
            <a:ext cx="5873316" cy="273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Audiência</a:t>
            </a:r>
          </a:p>
          <a:p>
            <a:pPr algn="l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Pública</a:t>
            </a:r>
            <a:r>
              <a:rPr lang="en-US" sz="105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3089282">
            <a:off x="11289229" y="2326502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5" y="0"/>
                </a:lnTo>
                <a:lnTo>
                  <a:pt x="12695935" y="13996768"/>
                </a:lnTo>
                <a:lnTo>
                  <a:pt x="0" y="13996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86" r="-3067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120977" y="5570948"/>
            <a:ext cx="7138323" cy="333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335"/>
              </a:lnSpc>
              <a:spcBef>
                <a:spcPct val="0"/>
              </a:spcBef>
            </a:pPr>
            <a:r>
              <a:rPr lang="en-US" sz="2382" u="none" strike="noStrike">
                <a:solidFill>
                  <a:srgbClr val="FFFFFF">
                    <a:alpha val="69804"/>
                  </a:srgb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 aspecto fundamental do orçamento público é a participação popular. Através de mecanismos como audiências públicas, consultas e debates, a população pode contribuir para a definição das prioridades e acompanhar a destinação dos recursos. Além disso, é importante contar com mecanismos de fiscalização, tanto internos quanto externos, para garantir a transparência e o bom uso do dinheiro público.</a:t>
            </a:r>
          </a:p>
        </p:txBody>
      </p:sp>
      <p:sp>
        <p:nvSpPr>
          <p:cNvPr id="9" name="Freeform 9"/>
          <p:cNvSpPr/>
          <p:nvPr/>
        </p:nvSpPr>
        <p:spPr>
          <a:xfrm rot="7759915">
            <a:off x="14813871" y="8454293"/>
            <a:ext cx="6948259" cy="7200268"/>
          </a:xfrm>
          <a:custGeom>
            <a:avLst/>
            <a:gdLst/>
            <a:ahLst/>
            <a:cxnLst/>
            <a:rect l="l" t="t" r="r" b="b"/>
            <a:pathLst>
              <a:path w="6948259" h="7200268">
                <a:moveTo>
                  <a:pt x="0" y="0"/>
                </a:moveTo>
                <a:lnTo>
                  <a:pt x="6948258" y="0"/>
                </a:lnTo>
                <a:lnTo>
                  <a:pt x="6948258" y="7200268"/>
                </a:lnTo>
                <a:lnTo>
                  <a:pt x="0" y="7200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87215" y="5759913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8577" y="-1863830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98046">
            <a:off x="-6920235" y="116635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8" y="0"/>
                </a:lnTo>
                <a:lnTo>
                  <a:pt x="18742458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948585" y="2901689"/>
            <a:ext cx="7005435" cy="4864622"/>
            <a:chOff x="0" y="0"/>
            <a:chExt cx="1845053" cy="12812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56362" y="0"/>
                  </a:moveTo>
                  <a:lnTo>
                    <a:pt x="1788691" y="0"/>
                  </a:lnTo>
                  <a:cubicBezTo>
                    <a:pt x="1803639" y="0"/>
                    <a:pt x="1817975" y="5938"/>
                    <a:pt x="1828545" y="16508"/>
                  </a:cubicBezTo>
                  <a:cubicBezTo>
                    <a:pt x="1839115" y="27078"/>
                    <a:pt x="1845053" y="41414"/>
                    <a:pt x="1845053" y="56362"/>
                  </a:cubicBezTo>
                  <a:lnTo>
                    <a:pt x="1845053" y="1224856"/>
                  </a:lnTo>
                  <a:cubicBezTo>
                    <a:pt x="1845053" y="1239804"/>
                    <a:pt x="1839115" y="1254139"/>
                    <a:pt x="1828545" y="1264709"/>
                  </a:cubicBezTo>
                  <a:cubicBezTo>
                    <a:pt x="1817975" y="1275279"/>
                    <a:pt x="1803639" y="1281217"/>
                    <a:pt x="1788691" y="1281217"/>
                  </a:cubicBezTo>
                  <a:lnTo>
                    <a:pt x="56362" y="1281217"/>
                  </a:lnTo>
                  <a:cubicBezTo>
                    <a:pt x="41414" y="1281217"/>
                    <a:pt x="27078" y="1275279"/>
                    <a:pt x="16508" y="1264709"/>
                  </a:cubicBezTo>
                  <a:cubicBezTo>
                    <a:pt x="5938" y="1254139"/>
                    <a:pt x="0" y="1239804"/>
                    <a:pt x="0" y="1224856"/>
                  </a:cubicBezTo>
                  <a:lnTo>
                    <a:pt x="0" y="56362"/>
                  </a:lnTo>
                  <a:cubicBezTo>
                    <a:pt x="0" y="41414"/>
                    <a:pt x="5938" y="27078"/>
                    <a:pt x="16508" y="16508"/>
                  </a:cubicBezTo>
                  <a:cubicBezTo>
                    <a:pt x="27078" y="5938"/>
                    <a:pt x="41414" y="0"/>
                    <a:pt x="563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33980" y="2901689"/>
            <a:ext cx="7005435" cy="4864622"/>
            <a:chOff x="0" y="0"/>
            <a:chExt cx="1845053" cy="1281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56362" y="0"/>
                  </a:moveTo>
                  <a:lnTo>
                    <a:pt x="1788691" y="0"/>
                  </a:lnTo>
                  <a:cubicBezTo>
                    <a:pt x="1803639" y="0"/>
                    <a:pt x="1817975" y="5938"/>
                    <a:pt x="1828545" y="16508"/>
                  </a:cubicBezTo>
                  <a:cubicBezTo>
                    <a:pt x="1839115" y="27078"/>
                    <a:pt x="1845053" y="41414"/>
                    <a:pt x="1845053" y="56362"/>
                  </a:cubicBezTo>
                  <a:lnTo>
                    <a:pt x="1845053" y="1224856"/>
                  </a:lnTo>
                  <a:cubicBezTo>
                    <a:pt x="1845053" y="1239804"/>
                    <a:pt x="1839115" y="1254139"/>
                    <a:pt x="1828545" y="1264709"/>
                  </a:cubicBezTo>
                  <a:cubicBezTo>
                    <a:pt x="1817975" y="1275279"/>
                    <a:pt x="1803639" y="1281217"/>
                    <a:pt x="1788691" y="1281217"/>
                  </a:cubicBezTo>
                  <a:lnTo>
                    <a:pt x="56362" y="1281217"/>
                  </a:lnTo>
                  <a:cubicBezTo>
                    <a:pt x="41414" y="1281217"/>
                    <a:pt x="27078" y="1275279"/>
                    <a:pt x="16508" y="1264709"/>
                  </a:cubicBezTo>
                  <a:cubicBezTo>
                    <a:pt x="5938" y="1254139"/>
                    <a:pt x="0" y="1239804"/>
                    <a:pt x="0" y="1224856"/>
                  </a:cubicBezTo>
                  <a:lnTo>
                    <a:pt x="0" y="56362"/>
                  </a:lnTo>
                  <a:cubicBezTo>
                    <a:pt x="0" y="41414"/>
                    <a:pt x="5938" y="27078"/>
                    <a:pt x="16508" y="16508"/>
                  </a:cubicBezTo>
                  <a:cubicBezTo>
                    <a:pt x="27078" y="5938"/>
                    <a:pt x="41414" y="0"/>
                    <a:pt x="563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040558" y="3838422"/>
            <a:ext cx="216638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Principais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02458" y="4534630"/>
            <a:ext cx="6336957" cy="2079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Resultados </a:t>
            </a:r>
            <a:r>
              <a:rPr lang="en-US" sz="80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 2022-2024.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720415" y="2901689"/>
            <a:ext cx="7005435" cy="4864622"/>
            <a:chOff x="0" y="0"/>
            <a:chExt cx="1845053" cy="128121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56362" y="0"/>
                  </a:moveTo>
                  <a:lnTo>
                    <a:pt x="1788691" y="0"/>
                  </a:lnTo>
                  <a:cubicBezTo>
                    <a:pt x="1803639" y="0"/>
                    <a:pt x="1817975" y="5938"/>
                    <a:pt x="1828545" y="16508"/>
                  </a:cubicBezTo>
                  <a:cubicBezTo>
                    <a:pt x="1839115" y="27078"/>
                    <a:pt x="1845053" y="41414"/>
                    <a:pt x="1845053" y="56362"/>
                  </a:cubicBezTo>
                  <a:lnTo>
                    <a:pt x="1845053" y="1224856"/>
                  </a:lnTo>
                  <a:cubicBezTo>
                    <a:pt x="1845053" y="1239804"/>
                    <a:pt x="1839115" y="1254139"/>
                    <a:pt x="1828545" y="1264709"/>
                  </a:cubicBezTo>
                  <a:cubicBezTo>
                    <a:pt x="1817975" y="1275279"/>
                    <a:pt x="1803639" y="1281217"/>
                    <a:pt x="1788691" y="1281217"/>
                  </a:cubicBezTo>
                  <a:lnTo>
                    <a:pt x="56362" y="1281217"/>
                  </a:lnTo>
                  <a:cubicBezTo>
                    <a:pt x="41414" y="1281217"/>
                    <a:pt x="27078" y="1275279"/>
                    <a:pt x="16508" y="1264709"/>
                  </a:cubicBezTo>
                  <a:cubicBezTo>
                    <a:pt x="5938" y="1254139"/>
                    <a:pt x="0" y="1239804"/>
                    <a:pt x="0" y="1224856"/>
                  </a:cubicBezTo>
                  <a:lnTo>
                    <a:pt x="0" y="56362"/>
                  </a:lnTo>
                  <a:cubicBezTo>
                    <a:pt x="0" y="41414"/>
                    <a:pt x="5938" y="27078"/>
                    <a:pt x="16508" y="16508"/>
                  </a:cubicBezTo>
                  <a:cubicBezTo>
                    <a:pt x="27078" y="5938"/>
                    <a:pt x="41414" y="0"/>
                    <a:pt x="563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5437850" y="2901689"/>
            <a:ext cx="7005435" cy="4864622"/>
            <a:chOff x="0" y="0"/>
            <a:chExt cx="1845053" cy="12812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56362" y="0"/>
                  </a:moveTo>
                  <a:lnTo>
                    <a:pt x="1788691" y="0"/>
                  </a:lnTo>
                  <a:cubicBezTo>
                    <a:pt x="1803639" y="0"/>
                    <a:pt x="1817975" y="5938"/>
                    <a:pt x="1828545" y="16508"/>
                  </a:cubicBezTo>
                  <a:cubicBezTo>
                    <a:pt x="1839115" y="27078"/>
                    <a:pt x="1845053" y="41414"/>
                    <a:pt x="1845053" y="56362"/>
                  </a:cubicBezTo>
                  <a:lnTo>
                    <a:pt x="1845053" y="1224856"/>
                  </a:lnTo>
                  <a:cubicBezTo>
                    <a:pt x="1845053" y="1239804"/>
                    <a:pt x="1839115" y="1254139"/>
                    <a:pt x="1828545" y="1264709"/>
                  </a:cubicBezTo>
                  <a:cubicBezTo>
                    <a:pt x="1817975" y="1275279"/>
                    <a:pt x="1803639" y="1281217"/>
                    <a:pt x="1788691" y="1281217"/>
                  </a:cubicBezTo>
                  <a:lnTo>
                    <a:pt x="56362" y="1281217"/>
                  </a:lnTo>
                  <a:cubicBezTo>
                    <a:pt x="41414" y="1281217"/>
                    <a:pt x="27078" y="1275279"/>
                    <a:pt x="16508" y="1264709"/>
                  </a:cubicBezTo>
                  <a:cubicBezTo>
                    <a:pt x="5938" y="1254139"/>
                    <a:pt x="0" y="1239804"/>
                    <a:pt x="0" y="1224856"/>
                  </a:cubicBezTo>
                  <a:lnTo>
                    <a:pt x="0" y="56362"/>
                  </a:lnTo>
                  <a:cubicBezTo>
                    <a:pt x="0" y="41414"/>
                    <a:pt x="5938" y="27078"/>
                    <a:pt x="16508" y="16508"/>
                  </a:cubicBezTo>
                  <a:cubicBezTo>
                    <a:pt x="27078" y="5938"/>
                    <a:pt x="41414" y="0"/>
                    <a:pt x="563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651019" y="3838422"/>
            <a:ext cx="216638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Principais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39400" y="981075"/>
            <a:ext cx="6819900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PÚBLICA DA LOA DE 2025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12919" y="4534630"/>
            <a:ext cx="6340061" cy="207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Resultados </a:t>
            </a:r>
            <a:r>
              <a:rPr lang="en-US" sz="80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 </a:t>
            </a:r>
          </a:p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8C52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2022-2024.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8046">
            <a:off x="-6920235" y="116635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8" y="0"/>
                </a:lnTo>
                <a:lnTo>
                  <a:pt x="18742458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045" y="3752385"/>
            <a:ext cx="5781994" cy="4015056"/>
            <a:chOff x="0" y="0"/>
            <a:chExt cx="1845053" cy="12812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87215" y="5759913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48577" y="-1863830"/>
            <a:ext cx="5036389" cy="4784569"/>
          </a:xfrm>
          <a:custGeom>
            <a:avLst/>
            <a:gdLst/>
            <a:ahLst/>
            <a:cxnLst/>
            <a:rect l="l" t="t" r="r" b="b"/>
            <a:pathLst>
              <a:path w="5036389" h="4784569">
                <a:moveTo>
                  <a:pt x="0" y="0"/>
                </a:moveTo>
                <a:lnTo>
                  <a:pt x="5036389" y="0"/>
                </a:lnTo>
                <a:lnTo>
                  <a:pt x="5036389" y="4784569"/>
                </a:lnTo>
                <a:lnTo>
                  <a:pt x="0" y="478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52642" y="3752385"/>
            <a:ext cx="5781994" cy="4015056"/>
            <a:chOff x="0" y="0"/>
            <a:chExt cx="1845053" cy="1281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48961" y="3752385"/>
            <a:ext cx="5781994" cy="4015056"/>
            <a:chOff x="0" y="0"/>
            <a:chExt cx="1845053" cy="128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5053" cy="1281217"/>
            </a:xfrm>
            <a:custGeom>
              <a:avLst/>
              <a:gdLst/>
              <a:ahLst/>
              <a:cxnLst/>
              <a:rect l="l" t="t" r="r" b="b"/>
              <a:pathLst>
                <a:path w="1845053" h="1281217">
                  <a:moveTo>
                    <a:pt x="68287" y="0"/>
                  </a:moveTo>
                  <a:lnTo>
                    <a:pt x="1776765" y="0"/>
                  </a:lnTo>
                  <a:cubicBezTo>
                    <a:pt x="1794876" y="0"/>
                    <a:pt x="1812246" y="7195"/>
                    <a:pt x="1825052" y="20001"/>
                  </a:cubicBezTo>
                  <a:cubicBezTo>
                    <a:pt x="1837858" y="32807"/>
                    <a:pt x="1845053" y="50177"/>
                    <a:pt x="1845053" y="68287"/>
                  </a:cubicBezTo>
                  <a:lnTo>
                    <a:pt x="1845053" y="1212930"/>
                  </a:lnTo>
                  <a:cubicBezTo>
                    <a:pt x="1845053" y="1231041"/>
                    <a:pt x="1837858" y="1248410"/>
                    <a:pt x="1825052" y="1261216"/>
                  </a:cubicBezTo>
                  <a:cubicBezTo>
                    <a:pt x="1812246" y="1274023"/>
                    <a:pt x="1794876" y="1281217"/>
                    <a:pt x="1776765" y="1281217"/>
                  </a:cubicBezTo>
                  <a:lnTo>
                    <a:pt x="68287" y="1281217"/>
                  </a:lnTo>
                  <a:cubicBezTo>
                    <a:pt x="30573" y="1281217"/>
                    <a:pt x="0" y="1250644"/>
                    <a:pt x="0" y="1212930"/>
                  </a:cubicBezTo>
                  <a:lnTo>
                    <a:pt x="0" y="68287"/>
                  </a:lnTo>
                  <a:cubicBezTo>
                    <a:pt x="0" y="30573"/>
                    <a:pt x="30573" y="0"/>
                    <a:pt x="682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45053" cy="131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69376" y="981075"/>
            <a:ext cx="748992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PARTICIPAÇÃO POR ÁREA - COMPARATIVO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88" y="3705625"/>
            <a:ext cx="3897431" cy="44027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206" y="3467197"/>
            <a:ext cx="5476243" cy="435957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57046" y="3101612"/>
            <a:ext cx="5633378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20986" y="3101612"/>
            <a:ext cx="551641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48961" y="3101612"/>
            <a:ext cx="563337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374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PESQUISA REALIZADA EM 2024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6434" y="3778288"/>
            <a:ext cx="3845987" cy="4094038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028700" y="555814"/>
            <a:ext cx="1616193" cy="1888255"/>
          </a:xfrm>
          <a:custGeom>
            <a:avLst/>
            <a:gdLst/>
            <a:ahLst/>
            <a:cxnLst/>
            <a:rect l="l" t="t" r="r" b="b"/>
            <a:pathLst>
              <a:path w="1616193" h="1888255">
                <a:moveTo>
                  <a:pt x="0" y="0"/>
                </a:moveTo>
                <a:lnTo>
                  <a:pt x="1616193" y="0"/>
                </a:lnTo>
                <a:lnTo>
                  <a:pt x="1616193" y="1888255"/>
                </a:lnTo>
                <a:lnTo>
                  <a:pt x="0" y="188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27" t="-5559" r="-16726" b="-1054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549</Words>
  <Application>Microsoft Office PowerPoint</Application>
  <PresentationFormat>Personalizar</PresentationFormat>
  <Paragraphs>58</Paragraphs>
  <Slides>15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Evolve Sans</vt:lpstr>
      <vt:lpstr>Poppins</vt:lpstr>
      <vt:lpstr>Source Sans Pro Bold</vt:lpstr>
      <vt:lpstr>TT Supermolot Neue Condensed Bold</vt:lpstr>
      <vt:lpstr>Source Sans Pro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Audiência Pública LDO 2025</dc:title>
  <dc:creator>windows</dc:creator>
  <cp:lastModifiedBy>windows</cp:lastModifiedBy>
  <cp:revision>2</cp:revision>
  <dcterms:created xsi:type="dcterms:W3CDTF">2006-08-16T00:00:00Z</dcterms:created>
  <dcterms:modified xsi:type="dcterms:W3CDTF">2024-08-22T17:39:49Z</dcterms:modified>
  <dc:identifier>DAGOlpvxtd4</dc:identifier>
</cp:coreProperties>
</file>